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handoutMasterIdLst>
    <p:handoutMasterId r:id="rId41"/>
  </p:handoutMasterIdLst>
  <p:sldIdLst>
    <p:sldId id="279" r:id="rId3"/>
    <p:sldId id="318" r:id="rId4"/>
    <p:sldId id="319" r:id="rId5"/>
    <p:sldId id="260" r:id="rId6"/>
    <p:sldId id="323" r:id="rId7"/>
    <p:sldId id="324" r:id="rId8"/>
    <p:sldId id="326" r:id="rId9"/>
    <p:sldId id="325" r:id="rId10"/>
    <p:sldId id="330" r:id="rId11"/>
    <p:sldId id="327" r:id="rId12"/>
    <p:sldId id="329" r:id="rId13"/>
    <p:sldId id="328" r:id="rId14"/>
    <p:sldId id="332" r:id="rId15"/>
    <p:sldId id="357" r:id="rId16"/>
    <p:sldId id="358" r:id="rId17"/>
    <p:sldId id="333" r:id="rId18"/>
    <p:sldId id="334" r:id="rId19"/>
    <p:sldId id="359" r:id="rId20"/>
    <p:sldId id="360" r:id="rId21"/>
    <p:sldId id="361" r:id="rId22"/>
    <p:sldId id="363" r:id="rId23"/>
    <p:sldId id="362" r:id="rId24"/>
    <p:sldId id="364" r:id="rId25"/>
    <p:sldId id="365" r:id="rId26"/>
    <p:sldId id="366" r:id="rId27"/>
    <p:sldId id="367" r:id="rId28"/>
    <p:sldId id="368" r:id="rId29"/>
    <p:sldId id="369" r:id="rId30"/>
    <p:sldId id="370" r:id="rId31"/>
    <p:sldId id="371" r:id="rId32"/>
    <p:sldId id="372" r:id="rId33"/>
    <p:sldId id="373" r:id="rId34"/>
    <p:sldId id="374" r:id="rId35"/>
    <p:sldId id="375" r:id="rId36"/>
    <p:sldId id="376" r:id="rId37"/>
    <p:sldId id="377" r:id="rId38"/>
    <p:sldId id="322"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86408" autoAdjust="0"/>
  </p:normalViewPr>
  <p:slideViewPr>
    <p:cSldViewPr>
      <p:cViewPr varScale="1">
        <p:scale>
          <a:sx n="109" d="100"/>
          <a:sy n="109" d="100"/>
        </p:scale>
        <p:origin x="14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40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C1016C-A17E-41E8-B59A-275899110955}" type="datetimeFigureOut">
              <a:rPr lang="en-US" smtClean="0"/>
              <a:pPr/>
              <a:t>1/17/2020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80D5F-3D21-47D9-8400-A0D259515F8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394160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40681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74734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43423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89202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79186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663674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898450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955388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47662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192046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71693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350042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53860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612834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993029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13412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648491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3747146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27764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257768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7084257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6563505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54132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526411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9468970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750011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57442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85446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7324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94270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50753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4409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46938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328221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291968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28666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204121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91888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65699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808038"/>
          </a:xfrm>
        </p:spPr>
        <p:txBody>
          <a:bodyPr>
            <a:normAutofit/>
          </a:bodyPr>
          <a:lstStyle>
            <a:lvl1pPr>
              <a:defRPr sz="3200" b="1">
                <a:solidFill>
                  <a:schemeClr val="accent1"/>
                </a:solidFill>
                <a:effectLst>
                  <a:outerShdw blurRad="38100" dist="38100" dir="2700000" algn="tl">
                    <a:srgbClr val="000000">
                      <a:alpha val="43137"/>
                    </a:srgbClr>
                  </a:outerShdw>
                </a:effectLst>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4pPr>
              <a:buFont typeface="Arial"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09451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683966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53178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234217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Analysis is an art requiring good interpersonal skills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 new system will alter the way people do business, it is important to:</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Identify all the stakeholders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Factor in all their needs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Ensure that users understand the implications of the new system</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a:t>
            </a:r>
            <a:r>
              <a:rPr lang="en-US" dirty="0" err="1"/>
              <a:t>Anaylsis</a:t>
            </a:r>
            <a:endParaRPr lang="en-US" dirty="0"/>
          </a:p>
        </p:txBody>
      </p:sp>
    </p:spTree>
    <p:extLst>
      <p:ext uri="{BB962C8B-B14F-4D97-AF65-F5344CB8AC3E}">
        <p14:creationId xmlns:p14="http://schemas.microsoft.com/office/powerpoint/2010/main" val="4179932253"/>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process of requirements analysis is typically called </a:t>
            </a:r>
            <a:r>
              <a:rPr lang="en-US" sz="2200" dirty="0">
                <a:latin typeface="Arial" pitchFamily="34" charset="0"/>
                <a:cs typeface="Arial" pitchFamily="34" charset="0"/>
              </a:rPr>
              <a:t>Requirements Engineering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engineering can be divided into discrete chronological steps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elicitation,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analysis and negotiation,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specification,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System modeling,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validation,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management</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Engineering</a:t>
            </a:r>
          </a:p>
        </p:txBody>
      </p:sp>
    </p:spTree>
    <p:extLst>
      <p:ext uri="{BB962C8B-B14F-4D97-AF65-F5344CB8AC3E}">
        <p14:creationId xmlns:p14="http://schemas.microsoft.com/office/powerpoint/2010/main" val="3659933179"/>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41431"/>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requirement engineering process begins with a feasibility study activity, which leads to a feasibility report.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If the feasibility study suggests that the product should be developed, then requirement analysis can begin.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If requirement analysis precedes feasibility studies, which may foster outside the box thinking, then feasibility should be determined before requirements are finalized.</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Engineering</a:t>
            </a:r>
          </a:p>
        </p:txBody>
      </p:sp>
    </p:spTree>
    <p:extLst>
      <p:ext uri="{BB962C8B-B14F-4D97-AF65-F5344CB8AC3E}">
        <p14:creationId xmlns:p14="http://schemas.microsoft.com/office/powerpoint/2010/main" val="329401783"/>
      </p:ext>
    </p:extLst>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01251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400" dirty="0">
                <a:latin typeface="Arial" pitchFamily="34" charset="0"/>
                <a:cs typeface="Arial" pitchFamily="34" charset="0"/>
              </a:rPr>
              <a:t>Customer Requirements </a:t>
            </a:r>
            <a:r>
              <a:rPr lang="en-US" sz="2400" dirty="0">
                <a:solidFill>
                  <a:srgbClr val="FFC000"/>
                </a:solidFill>
                <a:latin typeface="Arial" pitchFamily="34" charset="0"/>
                <a:cs typeface="Arial" pitchFamily="34" charset="0"/>
              </a:rPr>
              <a:t>outline the expectations of the system in terms of mission objectives, environment, constraints, and measures of effectiveness and suitability </a:t>
            </a:r>
          </a:p>
          <a:p>
            <a:endParaRPr lang="en-US"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At a minimum, customer requirements answers the following questions: </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Where will the system be used?</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will the system accomplish its mission objective?</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What are the critical system parameters to accomplish the mission?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are the various system components to be used?</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effective or efficient must the system be in performing its mission?</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long will the system be in use by the user?</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What environments will the system be expected to operate in an effective manner?</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Types of Requirements Documents</a:t>
            </a:r>
          </a:p>
        </p:txBody>
      </p:sp>
    </p:spTree>
    <p:extLst>
      <p:ext uri="{BB962C8B-B14F-4D97-AF65-F5344CB8AC3E}">
        <p14:creationId xmlns:p14="http://schemas.microsoft.com/office/powerpoint/2010/main" val="1637313948"/>
      </p:ext>
    </p:extLst>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405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400" dirty="0">
                <a:latin typeface="Arial" pitchFamily="34" charset="0"/>
                <a:cs typeface="Arial" pitchFamily="34" charset="0"/>
              </a:rPr>
              <a:t>Architectural Requirements  </a:t>
            </a:r>
            <a:r>
              <a:rPr lang="en-US" sz="2400" dirty="0">
                <a:solidFill>
                  <a:srgbClr val="FFC000"/>
                </a:solidFill>
                <a:latin typeface="Arial" pitchFamily="34" charset="0"/>
                <a:cs typeface="Arial" pitchFamily="34" charset="0"/>
              </a:rPr>
              <a:t>explain what has to be done by describing the system architecture</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latin typeface="Arial" pitchFamily="34" charset="0"/>
                <a:cs typeface="Arial" pitchFamily="34" charset="0"/>
              </a:rPr>
              <a:t>Structural Requirements </a:t>
            </a:r>
            <a:r>
              <a:rPr lang="en-US" sz="2400" dirty="0">
                <a:solidFill>
                  <a:srgbClr val="FFC000"/>
                </a:solidFill>
                <a:latin typeface="Arial" pitchFamily="34" charset="0"/>
                <a:cs typeface="Arial" pitchFamily="34" charset="0"/>
              </a:rPr>
              <a:t>explain what has to be done by identifying the basic structure of the system</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latin typeface="Arial" pitchFamily="34" charset="0"/>
                <a:cs typeface="Arial" pitchFamily="34" charset="0"/>
              </a:rPr>
              <a:t>Behavioral Requirements</a:t>
            </a:r>
            <a:r>
              <a:rPr lang="en-US" sz="2400" dirty="0">
                <a:solidFill>
                  <a:srgbClr val="FFC000"/>
                </a:solidFill>
                <a:latin typeface="Arial" pitchFamily="34" charset="0"/>
                <a:cs typeface="Arial" pitchFamily="34" charset="0"/>
              </a:rPr>
              <a:t> explain what has to be done by identifying the fundamental behavior of the system</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Types of Requirements Documents</a:t>
            </a:r>
          </a:p>
        </p:txBody>
      </p:sp>
    </p:spTree>
    <p:extLst>
      <p:ext uri="{BB962C8B-B14F-4D97-AF65-F5344CB8AC3E}">
        <p14:creationId xmlns:p14="http://schemas.microsoft.com/office/powerpoint/2010/main" val="3112278285"/>
      </p:ext>
    </p:extLst>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8137"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400" dirty="0">
                <a:latin typeface="Arial" pitchFamily="34" charset="0"/>
                <a:cs typeface="Arial" pitchFamily="34" charset="0"/>
              </a:rPr>
              <a:t>Functional Requirements </a:t>
            </a:r>
            <a:r>
              <a:rPr lang="en-US" sz="2400" dirty="0">
                <a:solidFill>
                  <a:srgbClr val="FFC000"/>
                </a:solidFill>
                <a:latin typeface="Arial" pitchFamily="34" charset="0"/>
                <a:cs typeface="Arial" pitchFamily="34" charset="0"/>
              </a:rPr>
              <a:t>explain what has to be done by identifying the various tasks, actions or activities of the system</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latin typeface="Arial" pitchFamily="34" charset="0"/>
                <a:cs typeface="Arial" pitchFamily="34" charset="0"/>
              </a:rPr>
              <a:t>Non-functional Requirements</a:t>
            </a:r>
            <a:r>
              <a:rPr lang="en-US" sz="2400" dirty="0">
                <a:solidFill>
                  <a:srgbClr val="FFC000"/>
                </a:solidFill>
                <a:latin typeface="Arial" pitchFamily="34" charset="0"/>
                <a:cs typeface="Arial" pitchFamily="34" charset="0"/>
              </a:rPr>
              <a:t> specify criteria that can be used to judge the operation of a system</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latin typeface="Arial" pitchFamily="34" charset="0"/>
                <a:cs typeface="Arial" pitchFamily="34" charset="0"/>
              </a:rPr>
              <a:t>Performance Requirements </a:t>
            </a:r>
            <a:r>
              <a:rPr lang="en-US" sz="2400" dirty="0">
                <a:solidFill>
                  <a:srgbClr val="FFC000"/>
                </a:solidFill>
                <a:latin typeface="Arial" pitchFamily="34" charset="0"/>
                <a:cs typeface="Arial" pitchFamily="34" charset="0"/>
              </a:rPr>
              <a:t>provide the performance parameters for each function </a:t>
            </a:r>
          </a:p>
          <a:p>
            <a:pPr marL="342900" indent="-342900">
              <a:buFont typeface="Arial" panose="020B0604020202020204" pitchFamily="34" charset="0"/>
              <a:buChar char="•"/>
            </a:pPr>
            <a:endParaRPr lang="en-US" sz="2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400" dirty="0">
                <a:latin typeface="Arial" pitchFamily="34" charset="0"/>
                <a:cs typeface="Arial" pitchFamily="34" charset="0"/>
              </a:rPr>
              <a:t>Design Requirements </a:t>
            </a:r>
            <a:r>
              <a:rPr lang="en-US" sz="2400" dirty="0">
                <a:solidFill>
                  <a:srgbClr val="FFC000"/>
                </a:solidFill>
                <a:latin typeface="Arial" pitchFamily="34" charset="0"/>
                <a:cs typeface="Arial" pitchFamily="34" charset="0"/>
              </a:rPr>
              <a:t>explain the “build to,” “code to,” requirements of the requirements set</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Types of Requirements Documents</a:t>
            </a:r>
          </a:p>
        </p:txBody>
      </p:sp>
    </p:spTree>
    <p:extLst>
      <p:ext uri="{BB962C8B-B14F-4D97-AF65-F5344CB8AC3E}">
        <p14:creationId xmlns:p14="http://schemas.microsoft.com/office/powerpoint/2010/main" val="1281939381"/>
      </p:ext>
    </p:extLst>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Conceptually, requirements analysis includes three types of activity:</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Eliciting requirements: </a:t>
            </a:r>
            <a:r>
              <a:rPr lang="en-US" sz="2200" dirty="0">
                <a:solidFill>
                  <a:srgbClr val="FFC000"/>
                </a:solidFill>
                <a:latin typeface="Arial" pitchFamily="34" charset="0"/>
                <a:cs typeface="Arial" pitchFamily="34" charset="0"/>
              </a:rPr>
              <a:t>This is the process of communicating with stakeholders to determine what their requirements are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Analyzing requirements: </a:t>
            </a:r>
            <a:r>
              <a:rPr lang="en-US" sz="2200" dirty="0">
                <a:solidFill>
                  <a:srgbClr val="FFC000"/>
                </a:solidFill>
                <a:latin typeface="Arial" pitchFamily="34" charset="0"/>
                <a:cs typeface="Arial" pitchFamily="34" charset="0"/>
              </a:rPr>
              <a:t>This determines whether the stated requirements are correct, complete, ambiguous, or contradictory, and then resolves those issues.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Recording requirements:</a:t>
            </a:r>
            <a:r>
              <a:rPr lang="en-US" sz="2200" dirty="0">
                <a:solidFill>
                  <a:srgbClr val="FFC000"/>
                </a:solidFill>
                <a:latin typeface="Arial" pitchFamily="34" charset="0"/>
                <a:cs typeface="Arial" pitchFamily="34" charset="0"/>
              </a:rPr>
              <a:t> Requirements might be documented in various forms, such as natural-language documents, use cases, user stories, or process specifications.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700" dirty="0"/>
              <a:t>Activities Involved in Requirements Analysis</a:t>
            </a:r>
          </a:p>
        </p:txBody>
      </p:sp>
    </p:spTree>
    <p:extLst>
      <p:ext uri="{BB962C8B-B14F-4D97-AF65-F5344CB8AC3E}">
        <p14:creationId xmlns:p14="http://schemas.microsoft.com/office/powerpoint/2010/main" val="967969118"/>
      </p:ext>
    </p:extLst>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elicitation is an art requiring good interpersonal skills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 new system will alter the way people do business, it is important to:</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Identify all the stakeholders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Factor in all their needs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Ensure that users understand the implications of the new system</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Elicitation</a:t>
            </a:r>
          </a:p>
        </p:txBody>
      </p:sp>
    </p:spTree>
    <p:extLst>
      <p:ext uri="{BB962C8B-B14F-4D97-AF65-F5344CB8AC3E}">
        <p14:creationId xmlns:p14="http://schemas.microsoft.com/office/powerpoint/2010/main" val="1641234231"/>
      </p:ext>
    </p:extLst>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Analysts can employ several techniques to elicit requirements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Historically, this has included such things as: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Interviews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Focus groups (sometimes called requirements workshops)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lists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More modern techniques include prototyping, and use cases</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Elicitation</a:t>
            </a:r>
          </a:p>
        </p:txBody>
      </p:sp>
    </p:spTree>
    <p:extLst>
      <p:ext uri="{BB962C8B-B14F-4D97-AF65-F5344CB8AC3E}">
        <p14:creationId xmlns:p14="http://schemas.microsoft.com/office/powerpoint/2010/main" val="1420219844"/>
      </p:ext>
    </p:extLst>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604729"/>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Stakeholders are any entity that has a valid interest in the system.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interest can either be direct or indirect.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is increasingly recognized that stakeholders are not limited to the organization developing the system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300" dirty="0"/>
              <a:t>Requirements Elicitation—Stakeholder Identification</a:t>
            </a:r>
          </a:p>
        </p:txBody>
      </p:sp>
    </p:spTree>
    <p:extLst>
      <p:ext uri="{BB962C8B-B14F-4D97-AF65-F5344CB8AC3E}">
        <p14:creationId xmlns:p14="http://schemas.microsoft.com/office/powerpoint/2010/main" val="3600602581"/>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9906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Other stakeholders may include: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Anyone who operates the system (normal and maintenance operators)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Anyone who benefits from the system (functional, political, financial and social beneficiaries)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Anyone involved in purchasing or procuring the system thus, marketing and sometimes sales act as surrogate consumers (mass-market customers) to guide development of the product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Organizations which regulate aspects of the system (financial, safety, and other regulators)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People or organizations opposed to the system (negative stakeholders; for instance misuse cases)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Organizations responsible for systems which interface with the system under design</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300" dirty="0"/>
              <a:t>Requirements Elicitation—Stakeholder Identification</a:t>
            </a:r>
          </a:p>
        </p:txBody>
      </p:sp>
    </p:spTree>
    <p:extLst>
      <p:ext uri="{BB962C8B-B14F-4D97-AF65-F5344CB8AC3E}">
        <p14:creationId xmlns:p14="http://schemas.microsoft.com/office/powerpoint/2010/main" val="2506319137"/>
      </p:ext>
    </p:extLst>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Stakeholder interviews are a common technique used in requirement analysis.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Though they are more art than science their aim is to focus on the perspectives and perceived needs of the stakeholder</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focus has the advantage of obtaining a much richer understanding of the stakeholder's unique: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business processes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decision-relevant business rules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perceived needs</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400" dirty="0"/>
              <a:t>Requirements Elicitation—Stakeholder Interviews</a:t>
            </a:r>
          </a:p>
        </p:txBody>
      </p:sp>
    </p:spTree>
    <p:extLst>
      <p:ext uri="{BB962C8B-B14F-4D97-AF65-F5344CB8AC3E}">
        <p14:creationId xmlns:p14="http://schemas.microsoft.com/office/powerpoint/2010/main" val="3164229016"/>
      </p:ext>
    </p:extLst>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are a modeling technique that helps developers determine which features to implement and how to gracefully resolve errors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are a description of the actions between a user (or "actor") and the software system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Those actions must result in a practical outcome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actor might be a person or something more abstract, such as an external system or process.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Where necessary, the analyst will employ a combination of these methods to establish that a system that meets business needs is produced.</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Elicitation—Use Cases</a:t>
            </a:r>
          </a:p>
        </p:txBody>
      </p:sp>
    </p:spTree>
    <p:extLst>
      <p:ext uri="{BB962C8B-B14F-4D97-AF65-F5344CB8AC3E}">
        <p14:creationId xmlns:p14="http://schemas.microsoft.com/office/powerpoint/2010/main" val="852835262"/>
      </p:ext>
    </p:extLst>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use case is a technique for documenting the potential requirements of a new system or software change.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are deceptively simple tools for describing the behavior of software or systems.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use case contains a textual description of all of the ways which the intended users could work with the software or system.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do not describe any internal workings of the system, nor do they explain how that system will be implemented.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They simply show the steps that a user follows to perform a task.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Elicitation—Use Cases</a:t>
            </a:r>
          </a:p>
        </p:txBody>
      </p:sp>
    </p:spTree>
    <p:extLst>
      <p:ext uri="{BB962C8B-B14F-4D97-AF65-F5344CB8AC3E}">
        <p14:creationId xmlns:p14="http://schemas.microsoft.com/office/powerpoint/2010/main" val="2990316179"/>
      </p:ext>
    </p:extLst>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All the ways that users interact with a system can be described in this manner.</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are often co-authored by requirements engineers and stakeholders.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Each use case provides one or more scenarios that convey how the system should interact with the end-user or another system to achieve a specific business goal.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typically avoid technical jargon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Elicitation—Use Cases</a:t>
            </a:r>
          </a:p>
        </p:txBody>
      </p:sp>
    </p:spTree>
    <p:extLst>
      <p:ext uri="{BB962C8B-B14F-4D97-AF65-F5344CB8AC3E}">
        <p14:creationId xmlns:p14="http://schemas.microsoft.com/office/powerpoint/2010/main" val="2771018479"/>
      </p:ext>
    </p:extLst>
  </p:cSld>
  <p:clrMapOvr>
    <a:masterClrMapping/>
  </p:clrMapOvr>
  <p:transition>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Use cases are also known as functional requirements.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software requirements specification (SRS) is a complete description of the behavior of the system to be developed.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it normally includes a set of use cases that describe all of the interactions that the users will have with the software.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Elicitation—Use Cases</a:t>
            </a:r>
          </a:p>
        </p:txBody>
      </p:sp>
    </p:spTree>
    <p:extLst>
      <p:ext uri="{BB962C8B-B14F-4D97-AF65-F5344CB8AC3E}">
        <p14:creationId xmlns:p14="http://schemas.microsoft.com/office/powerpoint/2010/main" val="2141824471"/>
      </p:ext>
    </p:extLst>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SRS also contains nonfunctional (or supplementary) requirements.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Non-functional requirements are requirements which impose constraints on the design or implementation (such as performance requirements, quality standards, or design constraints).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Recommended approaches for the specification of software requirements are described by IEEE 830-1998.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standard describes possible structures, desirable contents, and qualities of a software requirements specification.</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Elicitation—Use Cases</a:t>
            </a:r>
          </a:p>
        </p:txBody>
      </p:sp>
    </p:spTree>
    <p:extLst>
      <p:ext uri="{BB962C8B-B14F-4D97-AF65-F5344CB8AC3E}">
        <p14:creationId xmlns:p14="http://schemas.microsoft.com/office/powerpoint/2010/main" val="234424343"/>
      </p:ext>
    </p:extLst>
  </p:cSld>
  <p:clrMapOvr>
    <a:masterClrMapping/>
  </p:clrMapOvr>
  <p:transition>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Another technique that can serve as a means of obtaining highly focused knowledge is Joint Requirements Development sessions</a:t>
            </a:r>
          </a:p>
          <a:p>
            <a:pPr marL="800100" lvl="1" indent="-342900">
              <a:buFont typeface="Arial" panose="020B0604020202020204" pitchFamily="34" charset="0"/>
              <a:buChar char="•"/>
            </a:pPr>
            <a:r>
              <a:rPr lang="en-US" sz="2200" dirty="0">
                <a:latin typeface="Arial" pitchFamily="34" charset="0"/>
                <a:cs typeface="Arial" pitchFamily="34" charset="0"/>
              </a:rPr>
              <a:t>JRD Sessions are analogous to Joint Application Design Sessions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often have cross-functional implications that are unknown to individual stakeholders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Moreover they are often missed or incompletely defined during stakeholder interviews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These cross-functional implications can be elicited by conducting JRD sessions in a controlled environment,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Requirements Elicitation—JRD</a:t>
            </a:r>
          </a:p>
        </p:txBody>
      </p:sp>
    </p:spTree>
    <p:extLst>
      <p:ext uri="{BB962C8B-B14F-4D97-AF65-F5344CB8AC3E}">
        <p14:creationId xmlns:p14="http://schemas.microsoft.com/office/powerpoint/2010/main" val="2795007536"/>
      </p:ext>
    </p:extLst>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One traditional way of documenting requirements has been contract style requirement lists.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 complex system such requirements lists can run to hundreds of pages.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 appropriate metaphor would be an extremely long shopping list.</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Traditional Requirements Lists</a:t>
            </a:r>
          </a:p>
        </p:txBody>
      </p:sp>
    </p:spTree>
    <p:extLst>
      <p:ext uri="{BB962C8B-B14F-4D97-AF65-F5344CB8AC3E}">
        <p14:creationId xmlns:p14="http://schemas.microsoft.com/office/powerpoint/2010/main" val="1087037556"/>
      </p:ext>
    </p:extLst>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formulation of the list of requirements is iterative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analysts repeatedly ask "why?" until the actual business goals are discovered.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Once a small set of critical, business goals has been established, short iterative development phases may proceed to define the final requirements set</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Traditional Requirements Lists</a:t>
            </a:r>
          </a:p>
        </p:txBody>
      </p:sp>
    </p:spTree>
    <p:extLst>
      <p:ext uri="{BB962C8B-B14F-4D97-AF65-F5344CB8AC3E}">
        <p14:creationId xmlns:p14="http://schemas.microsoft.com/office/powerpoint/2010/main" val="619188274"/>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Ensuring the Acquisition of Secure Software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Unit 2-Specification Methods</a:t>
            </a: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100" dirty="0">
                <a:latin typeface="Arial" pitchFamily="34" charset="0"/>
                <a:cs typeface="Arial" pitchFamily="34" charset="0"/>
              </a:rPr>
              <a:t>Strengths</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Provides a checklist of requirements</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Provide a contract between the project sponsor(s) and developers.</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For a large system can provide a high level description.</a:t>
            </a:r>
          </a:p>
          <a:p>
            <a:pPr marL="342900" indent="-342900">
              <a:buFont typeface="Arial" panose="020B0604020202020204" pitchFamily="34" charset="0"/>
              <a:buChar char="•"/>
            </a:pPr>
            <a:endParaRPr lang="en-US" sz="2100" dirty="0">
              <a:solidFill>
                <a:srgbClr val="FFC000"/>
              </a:solidFill>
              <a:latin typeface="Arial" pitchFamily="34" charset="0"/>
              <a:cs typeface="Arial" pitchFamily="34" charset="0"/>
            </a:endParaRPr>
          </a:p>
          <a:p>
            <a:r>
              <a:rPr lang="en-US" sz="2100" dirty="0">
                <a:latin typeface="Arial" pitchFamily="34" charset="0"/>
                <a:cs typeface="Arial" pitchFamily="34" charset="0"/>
              </a:rPr>
              <a:t>Weaknesses</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These documents are too long and detailed to communicate a coherent understanding of the system.</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They abstract all the requirements and so there is little context</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Abstraction makes it impossible to see how the requirements fit together</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Abstraction makes it difficult to prioritize requirements properly </a:t>
            </a: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Abstraction means that it's extremely difficult to be sure that you have the majority of the requirements.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Traditional Requirements Lists</a:t>
            </a:r>
          </a:p>
        </p:txBody>
      </p:sp>
    </p:spTree>
    <p:extLst>
      <p:ext uri="{BB962C8B-B14F-4D97-AF65-F5344CB8AC3E}">
        <p14:creationId xmlns:p14="http://schemas.microsoft.com/office/powerpoint/2010/main" val="2452905634"/>
      </p:ext>
    </p:extLst>
  </p:cSld>
  <p:clrMapOvr>
    <a:masterClrMapping/>
  </p:clrMapOvr>
  <p:transition>
    <p:pull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Prototypes are models of an application.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Models allow users to visualize an application that hasn't yet been constructed.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Prototypes help users get an idea of what the system will look like, and make it easier for users to make design decisions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However, while proving a useful technique, prototyping do not solve the requirements list problem</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Prototypes</a:t>
            </a:r>
          </a:p>
        </p:txBody>
      </p:sp>
    </p:spTree>
    <p:extLst>
      <p:ext uri="{BB962C8B-B14F-4D97-AF65-F5344CB8AC3E}">
        <p14:creationId xmlns:p14="http://schemas.microsoft.com/office/powerpoint/2010/main" val="3632853148"/>
      </p:ext>
    </p:extLst>
  </p:cSld>
  <p:clrMapOvr>
    <a:masterClrMapping/>
  </p:clrMapOvr>
  <p:transition>
    <p:pull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As an alternative to the large, pre-defined requirement lists agile development uses “user stories” to define a requirement in everyday language.</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Generically the idea is that a developer gets together with a customer representative.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The customer rep is responsible for formulating the user stories.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User Stories</a:t>
            </a:r>
          </a:p>
        </p:txBody>
      </p:sp>
    </p:spTree>
    <p:extLst>
      <p:ext uri="{BB962C8B-B14F-4D97-AF65-F5344CB8AC3E}">
        <p14:creationId xmlns:p14="http://schemas.microsoft.com/office/powerpoint/2010/main" val="3724305197"/>
      </p:ext>
    </p:extLst>
  </p:cSld>
  <p:clrMapOvr>
    <a:masterClrMapping/>
  </p:clrMapOvr>
  <p:transition>
    <p:pull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64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The developer may use a series of questions to get the customer going, such as asking if some particular functionality is desired, but must be careful not to dominate the idea creation process.</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As the customer conceives the user stories, they are written down with a name and a description which the customer has formulated.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If the developer and customer find that the user story is lacking in some way (too large, complicated, imprecise), it is rewritten until it is satisfactory </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User Stories</a:t>
            </a:r>
          </a:p>
        </p:txBody>
      </p:sp>
    </p:spTree>
    <p:extLst>
      <p:ext uri="{BB962C8B-B14F-4D97-AF65-F5344CB8AC3E}">
        <p14:creationId xmlns:p14="http://schemas.microsoft.com/office/powerpoint/2010/main" val="3653663065"/>
      </p:ext>
    </p:extLst>
  </p:cSld>
  <p:clrMapOvr>
    <a:masterClrMapping/>
  </p:clrMapOvr>
  <p:transition>
    <p:pull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7595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However, it is important that user stories are not to be definite once they have been written down. </a:t>
            </a:r>
          </a:p>
          <a:p>
            <a:endParaRPr lang="en-US" sz="2200" dirty="0">
              <a:solidFill>
                <a:srgbClr val="FFC000"/>
              </a:solidFill>
              <a:latin typeface="Arial" pitchFamily="34" charset="0"/>
              <a:cs typeface="Arial" pitchFamily="34" charset="0"/>
            </a:endParaRPr>
          </a:p>
          <a:p>
            <a:r>
              <a:rPr lang="en-US" sz="2200" dirty="0">
                <a:solidFill>
                  <a:srgbClr val="FFC000"/>
                </a:solidFill>
                <a:latin typeface="Arial" pitchFamily="34" charset="0"/>
                <a:cs typeface="Arial" pitchFamily="34" charset="0"/>
              </a:rPr>
              <a:t>User stories generally follow this template: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"As a &lt;role&gt;, I want &lt;goal/desire&gt; so that &lt;benefit&gt;"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but the shorter version is commonly used as well:</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"As a &lt;role&gt;, I want &lt;goal/desire&gt;"</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User Stories</a:t>
            </a:r>
          </a:p>
        </p:txBody>
      </p:sp>
    </p:spTree>
    <p:extLst>
      <p:ext uri="{BB962C8B-B14F-4D97-AF65-F5344CB8AC3E}">
        <p14:creationId xmlns:p14="http://schemas.microsoft.com/office/powerpoint/2010/main" val="2841759406"/>
      </p:ext>
    </p:extLst>
  </p:cSld>
  <p:clrMapOvr>
    <a:masterClrMapping/>
  </p:clrMapOvr>
  <p:transition>
    <p:pull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7595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solidFill>
                  <a:srgbClr val="FFC000"/>
                </a:solidFill>
                <a:latin typeface="Arial" pitchFamily="34" charset="0"/>
                <a:cs typeface="Arial" pitchFamily="34" charset="0"/>
              </a:rPr>
              <a:t>Requirements Engineering Pitfalls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do not understand what they want or users don't have a clear idea of their requirements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will not commit to a set of written requirements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insist on new requirements after the cost and schedule have been fixed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Communication with users is slow</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often do not participate in reviews or are incapable of doing so</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are technically unsophisticated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do not understand the development process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Users do not know about present technology</a:t>
            </a: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Pitfalls in Requirements Engineering</a:t>
            </a:r>
          </a:p>
        </p:txBody>
      </p:sp>
    </p:spTree>
    <p:extLst>
      <p:ext uri="{BB962C8B-B14F-4D97-AF65-F5344CB8AC3E}">
        <p14:creationId xmlns:p14="http://schemas.microsoft.com/office/powerpoint/2010/main" val="4255246769"/>
      </p:ext>
    </p:extLst>
  </p:cSld>
  <p:clrMapOvr>
    <a:masterClrMapping/>
  </p:clrMapOvr>
  <p:transition>
    <p:pull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27595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Technical personnel and end-users may have different vocabularies. Consequently, they may wrongly believe they are in perfect agreement until the finished product is supplied.</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Engineers and developers may try to make the requirements fit an existing system or model, rather than develop a system specific to the needs of the client.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Analysis may often be carried out by engineers or programmers, rather than personnel with the people skills and the domain knowledge to understand a client's needs properly.</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Autofit/>
          </a:bodyPr>
          <a:lstStyle/>
          <a:p>
            <a:pPr>
              <a:tabLst>
                <a:tab pos="5092700" algn="r"/>
                <a:tab pos="6051550" algn="r"/>
              </a:tabLst>
            </a:pPr>
            <a:r>
              <a:rPr lang="en-US" sz="2800" dirty="0"/>
              <a:t>Pitfalls in Requirements Engineering</a:t>
            </a:r>
          </a:p>
        </p:txBody>
      </p:sp>
    </p:spTree>
    <p:extLst>
      <p:ext uri="{BB962C8B-B14F-4D97-AF65-F5344CB8AC3E}">
        <p14:creationId xmlns:p14="http://schemas.microsoft.com/office/powerpoint/2010/main" val="483046635"/>
      </p:ext>
    </p:extLst>
  </p:cSld>
  <p:clrMapOvr>
    <a:masterClrMapping/>
  </p:clrMapOvr>
  <p:transition>
    <p:pull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C000"/>
                </a:solidFill>
                <a:effectLst/>
                <a:uLnTx/>
                <a:uFillTx/>
                <a:latin typeface="Arial" pitchFamily="34" charset="0"/>
                <a:ea typeface="+mn-ea"/>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388323"/>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OBJECTIVE OF THIS SESSION IS TO:</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Present techniques for describing system context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latin typeface="Arial" pitchFamily="34" charset="0"/>
                <a:cs typeface="Arial" pitchFamily="34" charset="0"/>
              </a:rPr>
              <a:t>SUMMARY OF THE REQUIREMENTS DEFINITION PROCESS: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requirements definition process is composed of: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Problem analysis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Product description</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Summary and Objectives of this Session</a:t>
            </a: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Problem analysis is based on interviews and information gathering</a:t>
            </a:r>
          </a:p>
          <a:p>
            <a:pPr marL="800100" lvl="1" indent="-342900">
              <a:buFont typeface="Arial" panose="020B0604020202020204" pitchFamily="34" charset="0"/>
              <a:buChar char="•"/>
            </a:pPr>
            <a:r>
              <a:rPr lang="en-US" sz="2200" dirty="0">
                <a:latin typeface="Arial" pitchFamily="34" charset="0"/>
                <a:cs typeface="Arial" pitchFamily="34" charset="0"/>
              </a:rPr>
              <a:t>Which usually produces a lot of unstructured information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hard part of this process is organizing all of that information into a clear picture of the problem and relating it</a:t>
            </a:r>
          </a:p>
          <a:p>
            <a:pPr marL="800100" lvl="1" indent="-342900">
              <a:buFont typeface="Arial" panose="020B0604020202020204" pitchFamily="34" charset="0"/>
              <a:buChar char="•"/>
            </a:pPr>
            <a:r>
              <a:rPr lang="en-US" sz="2200" dirty="0">
                <a:latin typeface="Arial" pitchFamily="34" charset="0"/>
                <a:cs typeface="Arial" pitchFamily="34" charset="0"/>
              </a:rPr>
              <a:t>This is the reason for employing formal techniques as organizational aids</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Today’s Issue</a:t>
            </a:r>
          </a:p>
        </p:txBody>
      </p:sp>
    </p:spTree>
    <p:extLst>
      <p:ext uri="{BB962C8B-B14F-4D97-AF65-F5344CB8AC3E}">
        <p14:creationId xmlns:p14="http://schemas.microsoft.com/office/powerpoint/2010/main" val="1321048250"/>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8137" y="1308197"/>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Organizational aids are important because during the analysis phase reams of information are generated</a:t>
            </a:r>
          </a:p>
          <a:p>
            <a:pPr marL="342900" indent="-342900">
              <a:buFont typeface="Arial" panose="020B0604020202020204" pitchFamily="34" charset="0"/>
              <a:buChar char="•"/>
            </a:pPr>
            <a:endParaRPr lang="en-US" sz="2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It is important to be able to track and relate these different perspectives </a:t>
            </a:r>
          </a:p>
          <a:p>
            <a:pPr marL="342900" indent="-342900">
              <a:buFont typeface="Arial" panose="020B0604020202020204" pitchFamily="34" charset="0"/>
              <a:buChar char="•"/>
            </a:pPr>
            <a:endParaRPr lang="en-US" sz="2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Organizational aids also support  </a:t>
            </a:r>
          </a:p>
          <a:p>
            <a:pPr marL="800100" lvl="1" indent="-342900">
              <a:buFont typeface="Arial" panose="020B0604020202020204" pitchFamily="34" charset="0"/>
              <a:buChar char="•"/>
            </a:pPr>
            <a:r>
              <a:rPr lang="en-US" sz="2100" dirty="0">
                <a:solidFill>
                  <a:srgbClr val="FFC000"/>
                </a:solidFill>
                <a:latin typeface="Arial" pitchFamily="34" charset="0"/>
                <a:cs typeface="Arial" pitchFamily="34" charset="0"/>
              </a:rPr>
              <a:t>Partitioning </a:t>
            </a:r>
          </a:p>
          <a:p>
            <a:pPr marL="800100" lvl="1" indent="-342900">
              <a:buFont typeface="Arial" panose="020B0604020202020204" pitchFamily="34" charset="0"/>
              <a:buChar char="•"/>
            </a:pPr>
            <a:r>
              <a:rPr lang="en-US" sz="2100" dirty="0">
                <a:solidFill>
                  <a:srgbClr val="FFC000"/>
                </a:solidFill>
                <a:latin typeface="Arial" pitchFamily="34" charset="0"/>
                <a:cs typeface="Arial" pitchFamily="34" charset="0"/>
              </a:rPr>
              <a:t>Abstraction</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Why Are Organizational Aids Important?</a:t>
            </a:r>
          </a:p>
        </p:txBody>
      </p:sp>
    </p:spTree>
    <p:extLst>
      <p:ext uri="{BB962C8B-B14F-4D97-AF65-F5344CB8AC3E}">
        <p14:creationId xmlns:p14="http://schemas.microsoft.com/office/powerpoint/2010/main" val="1303967587"/>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Good organizational aids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facilitate communication (through understandable descriptions)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provide a means of defining the system boundary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provide a means of defining partitions and abstractions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document the </a:t>
            </a:r>
            <a:r>
              <a:rPr lang="en-US" sz="2200" dirty="0">
                <a:latin typeface="Arial" pitchFamily="34" charset="0"/>
                <a:cs typeface="Arial" pitchFamily="34" charset="0"/>
              </a:rPr>
              <a:t>problem</a:t>
            </a:r>
            <a:r>
              <a:rPr lang="en-US" sz="2200" dirty="0">
                <a:solidFill>
                  <a:srgbClr val="FFC000"/>
                </a:solidFill>
                <a:latin typeface="Arial" pitchFamily="34" charset="0"/>
                <a:cs typeface="Arial" pitchFamily="34" charset="0"/>
              </a:rPr>
              <a:t>, not the </a:t>
            </a:r>
            <a:r>
              <a:rPr lang="en-US" sz="2200" dirty="0">
                <a:latin typeface="Arial" pitchFamily="34" charset="0"/>
                <a:cs typeface="Arial" pitchFamily="34" charset="0"/>
              </a:rPr>
              <a:t>solution</a:t>
            </a:r>
            <a:r>
              <a:rPr lang="en-US" sz="2200" dirty="0">
                <a:solidFill>
                  <a:srgbClr val="FFC000"/>
                </a:solidFill>
                <a:latin typeface="Arial" pitchFamily="34" charset="0"/>
                <a:cs typeface="Arial" pitchFamily="34" charset="0"/>
              </a:rPr>
              <a:t> (design)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allow for opposing options but alert analyst to their presence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make it easy for analysts to modify the knowledge structure</a:t>
            </a:r>
          </a:p>
          <a:p>
            <a:pPr lvl="1"/>
            <a:endParaRPr lang="en-US" sz="2000" dirty="0">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Why Are Organizational Aids Important?</a:t>
            </a:r>
          </a:p>
        </p:txBody>
      </p:sp>
    </p:spTree>
    <p:extLst>
      <p:ext uri="{BB962C8B-B14F-4D97-AF65-F5344CB8AC3E}">
        <p14:creationId xmlns:p14="http://schemas.microsoft.com/office/powerpoint/2010/main" val="1695943203"/>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10" name="Title 1"/>
          <p:cNvSpPr>
            <a:spLocks noGrp="1"/>
          </p:cNvSpPr>
          <p:nvPr>
            <p:ph type="title"/>
          </p:nvPr>
        </p:nvSpPr>
        <p:spPr>
          <a:xfrm>
            <a:off x="1538656" y="2481696"/>
            <a:ext cx="7619998" cy="609600"/>
          </a:xfrm>
        </p:spPr>
        <p:txBody>
          <a:bodyPr>
            <a:normAutofit fontScale="90000"/>
          </a:bodyPr>
          <a:lstStyle/>
          <a:p>
            <a:pPr>
              <a:tabLst>
                <a:tab pos="5092700" algn="r"/>
                <a:tab pos="6051550" algn="r"/>
              </a:tabLst>
            </a:pPr>
            <a:r>
              <a:rPr lang="en-US" dirty="0"/>
              <a:t>Elements of Requirements Engineering</a:t>
            </a:r>
          </a:p>
        </p:txBody>
      </p:sp>
    </p:spTree>
    <p:extLst>
      <p:ext uri="{BB962C8B-B14F-4D97-AF65-F5344CB8AC3E}">
        <p14:creationId xmlns:p14="http://schemas.microsoft.com/office/powerpoint/2010/main" val="1565078684"/>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rPr>
              <a:t>Requirements analysis involves those tasks that specify the exact form of a product </a:t>
            </a:r>
          </a:p>
          <a:p>
            <a:pPr marL="800100" lvl="1" indent="-342900">
              <a:buFont typeface="Arial" panose="020B0604020202020204" pitchFamily="34" charset="0"/>
              <a:buChar char="•"/>
            </a:pPr>
            <a:r>
              <a:rPr lang="en-US" sz="2200" dirty="0">
                <a:solidFill>
                  <a:srgbClr val="FFC000"/>
                </a:solidFill>
              </a:rPr>
              <a:t>Requirements analysis is also known as requirements engineering. </a:t>
            </a:r>
          </a:p>
          <a:p>
            <a:pPr marL="342900" indent="-342900">
              <a:buFont typeface="Arial" panose="020B0604020202020204" pitchFamily="34" charset="0"/>
              <a:buChar char="•"/>
            </a:pPr>
            <a:endParaRPr lang="en-US" sz="2200" dirty="0">
              <a:solidFill>
                <a:srgbClr val="FFC000"/>
              </a:solidFill>
            </a:endParaRPr>
          </a:p>
          <a:p>
            <a:pPr marL="342900" indent="-342900">
              <a:buFont typeface="Arial" panose="020B0604020202020204" pitchFamily="34" charset="0"/>
              <a:buChar char="•"/>
            </a:pPr>
            <a:r>
              <a:rPr lang="en-US" sz="2200" dirty="0">
                <a:solidFill>
                  <a:srgbClr val="FFC000"/>
                </a:solidFill>
              </a:rPr>
              <a:t>Requirements must be</a:t>
            </a:r>
          </a:p>
          <a:p>
            <a:pPr marL="800100" lvl="1" indent="-342900">
              <a:buFont typeface="Arial" panose="020B0604020202020204" pitchFamily="34" charset="0"/>
              <a:buChar char="•"/>
            </a:pPr>
            <a:r>
              <a:rPr lang="en-US" sz="2200" dirty="0">
                <a:solidFill>
                  <a:srgbClr val="FFC000"/>
                </a:solidFill>
              </a:rPr>
              <a:t>Documented</a:t>
            </a:r>
          </a:p>
          <a:p>
            <a:pPr marL="800100" lvl="1" indent="-342900">
              <a:buFont typeface="Arial" panose="020B0604020202020204" pitchFamily="34" charset="0"/>
              <a:buChar char="•"/>
            </a:pPr>
            <a:r>
              <a:rPr lang="en-US" sz="2200" dirty="0">
                <a:solidFill>
                  <a:srgbClr val="FFC000"/>
                </a:solidFill>
              </a:rPr>
              <a:t>Actionable</a:t>
            </a:r>
          </a:p>
          <a:p>
            <a:pPr marL="800100" lvl="1" indent="-342900">
              <a:buFont typeface="Arial" panose="020B0604020202020204" pitchFamily="34" charset="0"/>
              <a:buChar char="•"/>
            </a:pPr>
            <a:r>
              <a:rPr lang="en-US" sz="2200" dirty="0">
                <a:solidFill>
                  <a:srgbClr val="FFC000"/>
                </a:solidFill>
              </a:rPr>
              <a:t>Measurable</a:t>
            </a:r>
          </a:p>
          <a:p>
            <a:pPr marL="800100" lvl="1" indent="-342900">
              <a:buFont typeface="Arial" panose="020B0604020202020204" pitchFamily="34" charset="0"/>
              <a:buChar char="•"/>
            </a:pPr>
            <a:r>
              <a:rPr lang="en-US" sz="2200" dirty="0">
                <a:solidFill>
                  <a:srgbClr val="FFC000"/>
                </a:solidFill>
              </a:rPr>
              <a:t>Testable</a:t>
            </a:r>
          </a:p>
          <a:p>
            <a:pPr marL="800100" lvl="1" indent="-342900">
              <a:buFont typeface="Arial" panose="020B0604020202020204" pitchFamily="34" charset="0"/>
              <a:buChar char="•"/>
            </a:pPr>
            <a:r>
              <a:rPr lang="en-US" sz="2200" dirty="0">
                <a:solidFill>
                  <a:srgbClr val="FFC000"/>
                </a:solidFill>
              </a:rPr>
              <a:t>Traceable</a:t>
            </a:r>
          </a:p>
          <a:p>
            <a:pPr marL="800100" lvl="1" indent="-342900">
              <a:buFont typeface="Arial" panose="020B0604020202020204" pitchFamily="34" charset="0"/>
              <a:buChar char="•"/>
            </a:pPr>
            <a:r>
              <a:rPr lang="en-US" sz="2200" dirty="0">
                <a:solidFill>
                  <a:srgbClr val="FFC000"/>
                </a:solidFill>
              </a:rPr>
              <a:t>Related to identified business needs or opportunities</a:t>
            </a:r>
          </a:p>
          <a:p>
            <a:pPr marL="800100" lvl="1" indent="-342900">
              <a:buFont typeface="Arial" panose="020B0604020202020204" pitchFamily="34" charset="0"/>
              <a:buChar char="•"/>
            </a:pPr>
            <a:r>
              <a:rPr lang="en-US" sz="2200" dirty="0">
                <a:solidFill>
                  <a:srgbClr val="FFC000"/>
                </a:solidFill>
              </a:rPr>
              <a:t>Defined to a level of detail sufficient for system design </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Requirements Analysis</a:t>
            </a:r>
          </a:p>
        </p:txBody>
      </p:sp>
    </p:spTree>
    <p:extLst>
      <p:ext uri="{BB962C8B-B14F-4D97-AF65-F5344CB8AC3E}">
        <p14:creationId xmlns:p14="http://schemas.microsoft.com/office/powerpoint/2010/main" val="107041138"/>
      </p:ext>
    </p:extLst>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2472</Words>
  <Application>Microsoft Office PowerPoint</Application>
  <PresentationFormat>On-screen Show (4:3)</PresentationFormat>
  <Paragraphs>314</Paragraphs>
  <Slides>37</Slides>
  <Notes>37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37</vt:i4>
      </vt:variant>
    </vt:vector>
  </HeadingPairs>
  <TitlesOfParts>
    <vt:vector size="42" baseType="lpstr">
      <vt:lpstr>Arial</vt:lpstr>
      <vt:lpstr>Calibri</vt:lpstr>
      <vt:lpstr>Times New Roman</vt:lpstr>
      <vt:lpstr>Office Theme</vt:lpstr>
      <vt:lpstr>1_Office Theme</vt:lpstr>
      <vt:lpstr>PowerPoint Presentation</vt:lpstr>
      <vt:lpstr>PowerPoint Presentation</vt:lpstr>
      <vt:lpstr>PowerPoint Presentation</vt:lpstr>
      <vt:lpstr>Summary and Objectives of this Session</vt:lpstr>
      <vt:lpstr>Today’s Issue</vt:lpstr>
      <vt:lpstr>Why Are Organizational Aids Important?</vt:lpstr>
      <vt:lpstr>Why Are Organizational Aids Important?</vt:lpstr>
      <vt:lpstr>Elements of Requirements Engineering</vt:lpstr>
      <vt:lpstr>Requirements Analysis</vt:lpstr>
      <vt:lpstr>Requirements Anaylsis</vt:lpstr>
      <vt:lpstr>Requirements Engineering</vt:lpstr>
      <vt:lpstr>Requirements Engineering</vt:lpstr>
      <vt:lpstr>Types of Requirements Documents</vt:lpstr>
      <vt:lpstr>Types of Requirements Documents</vt:lpstr>
      <vt:lpstr>Types of Requirements Documents</vt:lpstr>
      <vt:lpstr>Activities Involved in Requirements Analysis</vt:lpstr>
      <vt:lpstr>Requirements Elicitation</vt:lpstr>
      <vt:lpstr>Requirements Elicitation</vt:lpstr>
      <vt:lpstr>Requirements Elicitation—Stakeholder Identification</vt:lpstr>
      <vt:lpstr>Requirements Elicitation—Stakeholder Identification</vt:lpstr>
      <vt:lpstr>Requirements Elicitation—Stakeholder Interviews</vt:lpstr>
      <vt:lpstr>Requirements Elicitation—Use Cases</vt:lpstr>
      <vt:lpstr>Requirements Elicitation—Use Cases</vt:lpstr>
      <vt:lpstr>Requirements Elicitation—Use Cases</vt:lpstr>
      <vt:lpstr>Requirements Elicitation—Use Cases</vt:lpstr>
      <vt:lpstr>Requirements Elicitation—Use Cases</vt:lpstr>
      <vt:lpstr>Requirements Elicitation—JRD</vt:lpstr>
      <vt:lpstr>Traditional Requirements Lists</vt:lpstr>
      <vt:lpstr>Traditional Requirements Lists</vt:lpstr>
      <vt:lpstr>Traditional Requirements Lists</vt:lpstr>
      <vt:lpstr>Prototypes</vt:lpstr>
      <vt:lpstr>User Stories</vt:lpstr>
      <vt:lpstr>User Stories</vt:lpstr>
      <vt:lpstr>User Stories</vt:lpstr>
      <vt:lpstr>Pitfalls in Requirements Engineering</vt:lpstr>
      <vt:lpstr>Pitfalls in Requirements Engineering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115</cp:revision>
  <dcterms:created xsi:type="dcterms:W3CDTF">2010-05-05T14:40:41Z</dcterms:created>
  <dcterms:modified xsi:type="dcterms:W3CDTF">2020-01-17T15:06:50Z</dcterms:modified>
</cp:coreProperties>
</file>